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60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74" r:id="rId4"/>
    <p:sldId id="275" r:id="rId5"/>
    <p:sldId id="276" r:id="rId6"/>
    <p:sldId id="257" r:id="rId7"/>
    <p:sldId id="258" r:id="rId8"/>
    <p:sldId id="259" r:id="rId9"/>
    <p:sldId id="269" r:id="rId10"/>
    <p:sldId id="263" r:id="rId11"/>
    <p:sldId id="267" r:id="rId12"/>
    <p:sldId id="264" r:id="rId13"/>
    <p:sldId id="265" r:id="rId14"/>
    <p:sldId id="266" r:id="rId15"/>
    <p:sldId id="268" r:id="rId16"/>
    <p:sldId id="270" r:id="rId17"/>
    <p:sldId id="271" r:id="rId18"/>
    <p:sldId id="272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DBC5A-D101-8C4E-9CB6-FFC05755535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D4846-786E-C140-A661-FDB63831B9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51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6D534-AE47-0B46-9062-771BF0712871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B44E6-FDF0-1949-B260-DCE9ABE73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215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B44E6-FDF0-1949-B260-DCE9ABE735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B44E6-FDF0-1949-B260-DCE9ABE7357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7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B44E6-FDF0-1949-B260-DCE9ABE7357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74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B44E6-FDF0-1949-B260-DCE9ABE7357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7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AEA19B3-BC6D-4E56-93BC-B9B0EF1523FC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8266-2F48-324E-AF8C-008BA0288C3B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821C-20BA-1346-841A-4DBB42F55715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1EF0-BE6B-5C41-BA5C-677B8256D426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01A2-9537-4F11-903A-9D7FEDBB449A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62A7-AF2D-894B-A7CF-EC7CB12B7E34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C3F92B-FBEC-6547-B03F-ABF79FFA9994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86159A-C837-5B47-ABBC-EF278E7A53E2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5D9A-9E2F-7F40-8FE3-A4C3E881D97D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64FE-0FAA-DC4E-89DB-D049ED64B81F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E957-2267-D644-ABF1-8C8BDB78D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DC89-5B28-9E44-95CD-4FBA798A686D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211D303-A542-A84C-899E-91CE4C3ECF77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3035EC5-FB76-2C42-AACE-18FCBD98C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8" r:id="rId1"/>
    <p:sldLayoutId id="2147484609" r:id="rId2"/>
    <p:sldLayoutId id="2147484610" r:id="rId3"/>
    <p:sldLayoutId id="2147484611" r:id="rId4"/>
    <p:sldLayoutId id="2147484612" r:id="rId5"/>
    <p:sldLayoutId id="2147484613" r:id="rId6"/>
    <p:sldLayoutId id="2147484614" r:id="rId7"/>
    <p:sldLayoutId id="2147484615" r:id="rId8"/>
    <p:sldLayoutId id="2147484616" r:id="rId9"/>
    <p:sldLayoutId id="2147484617" r:id="rId10"/>
    <p:sldLayoutId id="214748461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263" y="402729"/>
            <a:ext cx="8756316" cy="32063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 Wandering Migrant or a Global Citizen?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556" dirty="0" smtClean="0"/>
              <a:t>Continuing Journey of an Engineering and Technology Educator</a:t>
            </a:r>
            <a:endParaRPr lang="en-US" sz="3556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263" y="4662356"/>
            <a:ext cx="8477252" cy="167427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892" dirty="0" smtClean="0"/>
              <a:t>IUPUI Senior Academy</a:t>
            </a:r>
            <a:br>
              <a:rPr lang="en-US" sz="3892" dirty="0" smtClean="0"/>
            </a:br>
            <a:r>
              <a:rPr lang="en-US" sz="3892" dirty="0" smtClean="0"/>
              <a:t>2013 Last Lecture Presentation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H. Öner Yurtseven</a:t>
            </a:r>
          </a:p>
          <a:p>
            <a:pPr algn="ctr"/>
            <a:r>
              <a:rPr lang="en-US" dirty="0" smtClean="0"/>
              <a:t>March 22,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688"/>
            <a:ext cx="8479536" cy="803393"/>
          </a:xfrm>
        </p:spPr>
        <p:txBody>
          <a:bodyPr>
            <a:normAutofit/>
          </a:bodyPr>
          <a:lstStyle/>
          <a:p>
            <a:r>
              <a:rPr lang="en-US" dirty="0" smtClean="0"/>
              <a:t>Personal Level: Pre-college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4535"/>
            <a:ext cx="8229600" cy="51734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Started as one of six children of a second generation of immigrants from Bosnia (Yugoslavia) to Kütahya (Turkey) who fled to Turkey just before the first Balkan war of 1912-13.</a:t>
            </a:r>
          </a:p>
          <a:p>
            <a:r>
              <a:rPr lang="en-US" dirty="0" smtClean="0"/>
              <a:t>Learned working knowledge of two cultures and two languages.</a:t>
            </a:r>
          </a:p>
          <a:p>
            <a:r>
              <a:rPr lang="en-US" dirty="0" smtClean="0"/>
              <a:t>Fascinated by the German engineers where father worked.</a:t>
            </a:r>
          </a:p>
          <a:p>
            <a:r>
              <a:rPr lang="en-US" dirty="0" smtClean="0"/>
              <a:t>Received excellent high school education as a springboard to study at the Middle East Technical University in Ankara.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Undergraduate University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time living and surviving in a big city (having extended family and relatives helps).</a:t>
            </a:r>
          </a:p>
          <a:p>
            <a:r>
              <a:rPr lang="en-US" dirty="0" smtClean="0"/>
              <a:t>US style campus set up in Ankara, Turkey.</a:t>
            </a:r>
          </a:p>
          <a:p>
            <a:r>
              <a:rPr lang="en-US" dirty="0" smtClean="0"/>
              <a:t>Instruction in English.</a:t>
            </a:r>
          </a:p>
          <a:p>
            <a:r>
              <a:rPr lang="en-US" dirty="0" smtClean="0"/>
              <a:t>Preparatory year to study English from American, British, and Turkish teachers.</a:t>
            </a:r>
          </a:p>
          <a:p>
            <a:r>
              <a:rPr lang="en-US" dirty="0" smtClean="0"/>
              <a:t>Meeting international faculty (US and England) and students (Iran and Pakistan).</a:t>
            </a:r>
          </a:p>
          <a:p>
            <a:r>
              <a:rPr lang="en-US" dirty="0" smtClean="0"/>
              <a:t>Summer internships in a small German town and a trip to East/West Berlin.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3814"/>
            <a:ext cx="8229600" cy="926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Group Level: Graduate Student Days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08484"/>
            <a:ext cx="8686801" cy="4496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Summer of 1968 at Michigan State University.</a:t>
            </a:r>
          </a:p>
          <a:p>
            <a:r>
              <a:rPr lang="en-US" dirty="0" smtClean="0"/>
              <a:t>Living high in a dorm and observe US political process.</a:t>
            </a:r>
          </a:p>
          <a:p>
            <a:r>
              <a:rPr lang="en-US" dirty="0" smtClean="0"/>
              <a:t>Fulbright scholarship, orientation, host families.</a:t>
            </a:r>
          </a:p>
          <a:p>
            <a:r>
              <a:rPr lang="en-US" dirty="0" smtClean="0"/>
              <a:t>Meeting and working with other international engineering students.</a:t>
            </a:r>
          </a:p>
          <a:p>
            <a:r>
              <a:rPr lang="en-US" dirty="0" smtClean="0"/>
              <a:t>First exposure to international student services at University of Minnesota and The Johns Hopkins University. </a:t>
            </a:r>
          </a:p>
          <a:p>
            <a:r>
              <a:rPr lang="en-US" dirty="0" smtClean="0"/>
              <a:t>First meaningful exposure to US culture: television shows, international potluck dinners, and dating.</a:t>
            </a:r>
          </a:p>
          <a:p>
            <a:r>
              <a:rPr lang="en-US" dirty="0" smtClean="0"/>
              <a:t>Working full-time in USA.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79536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Department Level: Faculty Life at METU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Elite and liberal environment (Middle East Technical University) in a developing country.</a:t>
            </a:r>
          </a:p>
          <a:p>
            <a:pPr lvl="1"/>
            <a:r>
              <a:rPr lang="en-US" dirty="0" smtClean="0"/>
              <a:t>English as medium of instruction</a:t>
            </a:r>
          </a:p>
          <a:p>
            <a:pPr lvl="1"/>
            <a:r>
              <a:rPr lang="en-US" dirty="0" smtClean="0"/>
              <a:t>Research funding and opportunities</a:t>
            </a:r>
          </a:p>
          <a:p>
            <a:pPr lvl="1"/>
            <a:r>
              <a:rPr lang="en-US" dirty="0" smtClean="0"/>
              <a:t>Excitement of building a new institution</a:t>
            </a:r>
          </a:p>
          <a:p>
            <a:r>
              <a:rPr lang="en-US" dirty="0" smtClean="0"/>
              <a:t>Student riots and highly unstable political period.</a:t>
            </a:r>
          </a:p>
          <a:p>
            <a:r>
              <a:rPr lang="en-US" dirty="0" smtClean="0"/>
              <a:t>Having a foreign spouse in a complex family setting.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79536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Department Level: Faculty Life at IUPUI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Arrival at IUPUI, a very different university in a very different state and city.</a:t>
            </a:r>
          </a:p>
          <a:p>
            <a:r>
              <a:rPr lang="en-US" dirty="0" smtClean="0"/>
              <a:t>Academic Bermuda triangle: BL-INDY-WL.</a:t>
            </a:r>
          </a:p>
          <a:p>
            <a:r>
              <a:rPr lang="en-US" dirty="0" smtClean="0"/>
              <a:t>Heavier and more hands-on teaching.</a:t>
            </a:r>
          </a:p>
          <a:p>
            <a:r>
              <a:rPr lang="en-US" dirty="0" smtClean="0"/>
              <a:t>Set up small research groups with international graduate students. </a:t>
            </a:r>
          </a:p>
          <a:p>
            <a:r>
              <a:rPr lang="en-US" dirty="0" smtClean="0"/>
              <a:t>Teaming up with international engineering and technology faculty to start joint research projects, produce grants </a:t>
            </a:r>
            <a:r>
              <a:rPr lang="en-US" smtClean="0"/>
              <a:t>and publications.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688"/>
            <a:ext cx="8229600" cy="984805"/>
          </a:xfrm>
        </p:spPr>
        <p:txBody>
          <a:bodyPr/>
          <a:lstStyle/>
          <a:p>
            <a:r>
              <a:rPr lang="en-US" dirty="0" smtClean="0"/>
              <a:t>School Level: School of E&amp;T, IUPUI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1862"/>
            <a:ext cx="8229600" cy="468267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Early move to administration.</a:t>
            </a:r>
          </a:p>
          <a:p>
            <a:r>
              <a:rPr lang="en-US" dirty="0" smtClean="0"/>
              <a:t>Building teams of international/domestic  graduate students and researchers by reaching out to other schools (Science, Medicine, and Dentistry) and to Purdue, WL.</a:t>
            </a:r>
          </a:p>
          <a:p>
            <a:r>
              <a:rPr lang="en-US" dirty="0" smtClean="0"/>
              <a:t>Marketing “US engineering and technology education” to other countries.</a:t>
            </a:r>
          </a:p>
          <a:p>
            <a:pPr lvl="1"/>
            <a:r>
              <a:rPr lang="en-US" dirty="0" smtClean="0"/>
              <a:t>Recruit international students to campus with focus on few countries (South East Asia, East Asia, and Middle East)</a:t>
            </a:r>
          </a:p>
          <a:p>
            <a:pPr lvl="1"/>
            <a:r>
              <a:rPr lang="en-US" dirty="0" smtClean="0"/>
              <a:t>Create exchange and internship programs to send domestic students abroad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267"/>
            <a:ext cx="8229600" cy="1010721"/>
          </a:xfrm>
        </p:spPr>
        <p:txBody>
          <a:bodyPr/>
          <a:lstStyle/>
          <a:p>
            <a:r>
              <a:rPr lang="en-US" dirty="0" smtClean="0"/>
              <a:t>Campus Level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2988"/>
            <a:ext cx="8229600" cy="47215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International hubs</a:t>
            </a:r>
          </a:p>
          <a:p>
            <a:pPr lvl="1"/>
            <a:r>
              <a:rPr lang="en-US" dirty="0" smtClean="0"/>
              <a:t>Student centers</a:t>
            </a:r>
          </a:p>
          <a:p>
            <a:pPr lvl="1"/>
            <a:r>
              <a:rPr lang="en-US" dirty="0" smtClean="0"/>
              <a:t>Research and project labs for international visitors </a:t>
            </a:r>
          </a:p>
          <a:p>
            <a:r>
              <a:rPr lang="en-US" dirty="0" smtClean="0"/>
              <a:t>Exchange programs</a:t>
            </a:r>
          </a:p>
          <a:p>
            <a:pPr lvl="1"/>
            <a:r>
              <a:rPr lang="en-US" dirty="0" smtClean="0"/>
              <a:t>Students (study abroad, internships, service learning)</a:t>
            </a:r>
          </a:p>
          <a:p>
            <a:pPr lvl="1"/>
            <a:r>
              <a:rPr lang="en-US" dirty="0" smtClean="0"/>
              <a:t>Faculty (research, teaching, and service)</a:t>
            </a:r>
          </a:p>
          <a:p>
            <a:pPr lvl="1"/>
            <a:r>
              <a:rPr lang="en-US" dirty="0" smtClean="0"/>
              <a:t>Staff (student recruitment and lifelong support)</a:t>
            </a:r>
          </a:p>
          <a:p>
            <a:r>
              <a:rPr lang="en-US" dirty="0" smtClean="0"/>
              <a:t>Institutional partnerships</a:t>
            </a:r>
          </a:p>
          <a:p>
            <a:pPr lvl="1"/>
            <a:r>
              <a:rPr lang="en-US" dirty="0" smtClean="0"/>
              <a:t>International coalitions to serve communities</a:t>
            </a:r>
          </a:p>
          <a:p>
            <a:pPr lvl="1"/>
            <a:r>
              <a:rPr lang="en-US" dirty="0" smtClean="0"/>
              <a:t>Conflict resolutions and peaceful co-existence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772"/>
            <a:ext cx="8229600" cy="997763"/>
          </a:xfrm>
        </p:spPr>
        <p:txBody>
          <a:bodyPr/>
          <a:lstStyle/>
          <a:p>
            <a:r>
              <a:rPr lang="en-US" dirty="0" smtClean="0"/>
              <a:t>Success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4535"/>
            <a:ext cx="8229600" cy="48900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Institute of International Education</a:t>
            </a:r>
          </a:p>
          <a:p>
            <a:pPr lvl="1"/>
            <a:r>
              <a:rPr lang="en-US" dirty="0" smtClean="0"/>
              <a:t>US based, founded in 1919, facilitates exchange programs between US and 175 countries</a:t>
            </a:r>
          </a:p>
          <a:p>
            <a:r>
              <a:rPr lang="en-US" dirty="0" smtClean="0"/>
              <a:t>Erasmus Program</a:t>
            </a:r>
          </a:p>
          <a:p>
            <a:pPr lvl="1"/>
            <a:r>
              <a:rPr lang="en-US" dirty="0" smtClean="0"/>
              <a:t>EU based, founded in 1987, facilitates free student exchange among EU and selected additional countries</a:t>
            </a:r>
          </a:p>
          <a:p>
            <a:r>
              <a:rPr lang="en-US" dirty="0" smtClean="0"/>
              <a:t>United Nations and UNESCO</a:t>
            </a:r>
          </a:p>
          <a:p>
            <a:r>
              <a:rPr lang="en-US" dirty="0" smtClean="0"/>
              <a:t>Number of US universities</a:t>
            </a:r>
          </a:p>
          <a:p>
            <a:pPr lvl="1"/>
            <a:r>
              <a:rPr lang="en-US" dirty="0" smtClean="0"/>
              <a:t>Name recognition (the old and tired ones!)</a:t>
            </a:r>
          </a:p>
          <a:p>
            <a:pPr lvl="1"/>
            <a:r>
              <a:rPr lang="en-US" dirty="0" smtClean="0"/>
              <a:t>US and World News ranking</a:t>
            </a:r>
          </a:p>
          <a:p>
            <a:pPr lvl="1"/>
            <a:r>
              <a:rPr lang="en-US" dirty="0" smtClean="0"/>
              <a:t>Family loyalty to universities</a:t>
            </a:r>
          </a:p>
          <a:p>
            <a:pPr lvl="1"/>
            <a:r>
              <a:rPr lang="en-US" dirty="0" smtClean="0"/>
              <a:t>Universities with international focus and strategic planning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015"/>
            <a:ext cx="8229600" cy="997763"/>
          </a:xfrm>
        </p:spPr>
        <p:txBody>
          <a:bodyPr>
            <a:normAutofit/>
          </a:bodyPr>
          <a:lstStyle/>
          <a:p>
            <a:r>
              <a:rPr lang="en-US" dirty="0" smtClean="0"/>
              <a:t> Is IUPUI a Global University?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3274"/>
            <a:ext cx="8229600" cy="45012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IUPUI already </a:t>
            </a:r>
          </a:p>
          <a:p>
            <a:pPr lvl="1"/>
            <a:r>
              <a:rPr lang="en-US" dirty="0" smtClean="0"/>
              <a:t>Offers internationally recognized IU and Purdue degrees</a:t>
            </a:r>
          </a:p>
          <a:p>
            <a:pPr lvl="1"/>
            <a:r>
              <a:rPr lang="en-US" dirty="0" smtClean="0"/>
              <a:t>Is a comprehensive university with over 300 programs</a:t>
            </a:r>
          </a:p>
          <a:p>
            <a:pPr lvl="1"/>
            <a:r>
              <a:rPr lang="en-US" dirty="0" smtClean="0"/>
              <a:t>Has welcoming and nurturing campus environment </a:t>
            </a:r>
          </a:p>
          <a:p>
            <a:pPr lvl="1"/>
            <a:r>
              <a:rPr lang="en-US" dirty="0" smtClean="0"/>
              <a:t>Made significant progress to become global</a:t>
            </a:r>
          </a:p>
          <a:p>
            <a:pPr lvl="1"/>
            <a:r>
              <a:rPr lang="en-US" dirty="0" smtClean="0"/>
              <a:t>Has well functioning strategic partnerships (</a:t>
            </a:r>
            <a:r>
              <a:rPr lang="en-US" dirty="0" err="1" smtClean="0"/>
              <a:t>Moi</a:t>
            </a:r>
            <a:r>
              <a:rPr lang="en-US" dirty="0" smtClean="0"/>
              <a:t>, Sun </a:t>
            </a:r>
            <a:r>
              <a:rPr lang="en-US" dirty="0" err="1" smtClean="0"/>
              <a:t>Yat</a:t>
            </a:r>
            <a:r>
              <a:rPr lang="en-US" dirty="0" smtClean="0"/>
              <a:t> </a:t>
            </a:r>
            <a:r>
              <a:rPr lang="en-US" dirty="0" err="1" smtClean="0"/>
              <a:t>Sen</a:t>
            </a:r>
            <a:r>
              <a:rPr lang="en-US" dirty="0" smtClean="0"/>
              <a:t>, and Hidalgo)</a:t>
            </a:r>
          </a:p>
          <a:p>
            <a:pPr lvl="1"/>
            <a:r>
              <a:rPr lang="en-US" dirty="0" smtClean="0"/>
              <a:t>Is located in Indianapolis (safe, business and industry hub)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IUPUI could do more for</a:t>
            </a:r>
          </a:p>
          <a:p>
            <a:pPr lvl="1"/>
            <a:r>
              <a:rPr lang="en-US" dirty="0" smtClean="0"/>
              <a:t>City and campus public transportation</a:t>
            </a:r>
          </a:p>
          <a:p>
            <a:pPr lvl="1"/>
            <a:r>
              <a:rPr lang="en-US" dirty="0" smtClean="0"/>
              <a:t>Campus housing</a:t>
            </a:r>
          </a:p>
          <a:p>
            <a:pPr lvl="1"/>
            <a:r>
              <a:rPr lang="en-US" dirty="0" smtClean="0"/>
              <a:t>Engagement with Hidalgo and other universities in Mexico</a:t>
            </a:r>
          </a:p>
          <a:p>
            <a:pPr lvl="1"/>
            <a:r>
              <a:rPr lang="en-US" dirty="0" smtClean="0"/>
              <a:t>Expand dual degree programs with foreign languages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207"/>
            <a:ext cx="8229600" cy="509732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As the Turkish Airline commercials featuring the US basketball star Kobe Bryant and Argentinean   soccer star Lionel </a:t>
            </a:r>
            <a:r>
              <a:rPr lang="en-US" dirty="0" err="1" smtClean="0"/>
              <a:t>Messi</a:t>
            </a:r>
            <a:r>
              <a:rPr lang="en-US" dirty="0" smtClean="0"/>
              <a:t> concludes,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Globally yours and thank you.</a:t>
            </a:r>
          </a:p>
          <a:p>
            <a:pPr>
              <a:buNone/>
            </a:pPr>
            <a:r>
              <a:rPr lang="en-US" dirty="0" smtClean="0"/>
              <a:t>						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5EC5-FB76-2C42-AACE-18FCBD98CA6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099"/>
            <a:ext cx="8229600" cy="1023679"/>
          </a:xfrm>
        </p:spPr>
        <p:txBody>
          <a:bodyPr/>
          <a:lstStyle/>
          <a:p>
            <a:r>
              <a:rPr lang="en-US" dirty="0" smtClean="0"/>
              <a:t>Summary and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presentation is NOT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scholarly work on internationalization or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review of internationalization efforts in US higher education, or</a:t>
            </a:r>
          </a:p>
          <a:p>
            <a:pPr lvl="1"/>
            <a:r>
              <a:rPr lang="en-US" dirty="0" smtClean="0"/>
              <a:t>a study on </a:t>
            </a:r>
            <a:r>
              <a:rPr lang="en-US" dirty="0"/>
              <a:t>h</a:t>
            </a:r>
            <a:r>
              <a:rPr lang="en-US" dirty="0" smtClean="0"/>
              <a:t>ow to internationalize IUPUI.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This presentation is </a:t>
            </a:r>
          </a:p>
          <a:p>
            <a:pPr lvl="1"/>
            <a:r>
              <a:rPr lang="en-US" dirty="0" smtClean="0"/>
              <a:t>my personal journey towards global citizenship, and</a:t>
            </a:r>
          </a:p>
          <a:p>
            <a:pPr lvl="1"/>
            <a:r>
              <a:rPr lang="en-US" dirty="0" smtClean="0"/>
              <a:t>how IUPUI facilitated and enriched this journey.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Wandering Migrant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that moves from one region to another by chance, instinct, or plan.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a Wandering Migrant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ive in more than one region or country;</a:t>
            </a:r>
          </a:p>
          <a:p>
            <a:r>
              <a:rPr lang="en-US" dirty="0" smtClean="0"/>
              <a:t>learn a new language or a dialect;</a:t>
            </a:r>
          </a:p>
          <a:p>
            <a:r>
              <a:rPr lang="en-US" dirty="0" smtClean="0"/>
              <a:t>experience some form of culture shock after every move;</a:t>
            </a:r>
          </a:p>
          <a:p>
            <a:r>
              <a:rPr lang="en-US" dirty="0" smtClean="0"/>
              <a:t>work hard to survive and advance;  </a:t>
            </a:r>
          </a:p>
          <a:p>
            <a:r>
              <a:rPr lang="en-US" dirty="0"/>
              <a:t>h</a:t>
            </a:r>
            <a:r>
              <a:rPr lang="en-US" dirty="0" smtClean="0"/>
              <a:t>ave skills to be flexible, quick thinker, and risk taker, and </a:t>
            </a:r>
          </a:p>
          <a:p>
            <a:r>
              <a:rPr lang="en-US" dirty="0" smtClean="0"/>
              <a:t>have eternal optimism?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Wandering Migrants?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Migrant workers in developed and developing countries,</a:t>
            </a:r>
          </a:p>
          <a:p>
            <a:r>
              <a:rPr lang="en-US" dirty="0" smtClean="0"/>
              <a:t>Asylum seekers and refugees,</a:t>
            </a:r>
          </a:p>
          <a:p>
            <a:r>
              <a:rPr lang="en-US" dirty="0" smtClean="0"/>
              <a:t>Artists, writers, and entrepreneurs, and</a:t>
            </a:r>
          </a:p>
          <a:p>
            <a:r>
              <a:rPr lang="en-US" dirty="0" smtClean="0"/>
              <a:t>Internet addicts.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Global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</a:t>
            </a:r>
            <a:r>
              <a:rPr lang="tr-TR" dirty="0" smtClean="0"/>
              <a:t>hinks, feels, and cares </a:t>
            </a:r>
            <a:r>
              <a:rPr lang="tr-TR" dirty="0"/>
              <a:t>beyond geographical</a:t>
            </a:r>
            <a:r>
              <a:rPr lang="tr-TR" dirty="0" smtClean="0"/>
              <a:t> and other boundaries;</a:t>
            </a:r>
          </a:p>
          <a:p>
            <a:r>
              <a:rPr lang="tr-TR" dirty="0"/>
              <a:t>s</a:t>
            </a:r>
            <a:r>
              <a:rPr lang="tr-TR" dirty="0" smtClean="0"/>
              <a:t>hares </a:t>
            </a:r>
            <a:r>
              <a:rPr lang="tr-TR" dirty="0"/>
              <a:t>the joys and </a:t>
            </a:r>
            <a:r>
              <a:rPr lang="tr-TR" dirty="0" smtClean="0"/>
              <a:t>sorrows of all with others;</a:t>
            </a:r>
          </a:p>
          <a:p>
            <a:r>
              <a:rPr lang="tr-TR" dirty="0" smtClean="0"/>
              <a:t>makes everyone </a:t>
            </a:r>
            <a:r>
              <a:rPr lang="tr-TR" dirty="0"/>
              <a:t>part of </a:t>
            </a:r>
            <a:r>
              <a:rPr lang="tr-TR" dirty="0" smtClean="0"/>
              <a:t>us; and</a:t>
            </a:r>
          </a:p>
          <a:p>
            <a:r>
              <a:rPr lang="tr-TR" dirty="0"/>
              <a:t>a</a:t>
            </a:r>
            <a:r>
              <a:rPr lang="tr-TR" dirty="0" smtClean="0"/>
              <a:t>cts </a:t>
            </a:r>
            <a:r>
              <a:rPr lang="tr-TR" dirty="0"/>
              <a:t>in every possible way in changing ourselves and others so that we have a better world. </a:t>
            </a:r>
            <a:br>
              <a:rPr lang="tr-TR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a Global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ravel to all continents and countries, </a:t>
            </a:r>
          </a:p>
          <a:p>
            <a:r>
              <a:rPr lang="en-US" dirty="0"/>
              <a:t>s</a:t>
            </a:r>
            <a:r>
              <a:rPr lang="en-US" dirty="0" smtClean="0"/>
              <a:t>peak many languages,</a:t>
            </a:r>
          </a:p>
          <a:p>
            <a:r>
              <a:rPr lang="en-US" dirty="0"/>
              <a:t>l</a:t>
            </a:r>
            <a:r>
              <a:rPr lang="en-US" dirty="0" smtClean="0"/>
              <a:t>ive and/or work in different countries, and</a:t>
            </a:r>
          </a:p>
          <a:p>
            <a:r>
              <a:rPr lang="en-US" dirty="0" smtClean="0"/>
              <a:t>know, read, and write about many cultures?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604"/>
            <a:ext cx="8229600" cy="861596"/>
          </a:xfrm>
        </p:spPr>
        <p:txBody>
          <a:bodyPr>
            <a:normAutofit/>
          </a:bodyPr>
          <a:lstStyle/>
          <a:p>
            <a:r>
              <a:rPr lang="en-US" dirty="0" smtClean="0"/>
              <a:t>Are These Global Citizens?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5946"/>
            <a:ext cx="8686800" cy="46259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St. Francis Assisi (communicated with all creatures)</a:t>
            </a:r>
          </a:p>
          <a:p>
            <a:r>
              <a:rPr lang="en-US" dirty="0" err="1" smtClean="0"/>
              <a:t>Evliya</a:t>
            </a:r>
            <a:r>
              <a:rPr lang="en-US" dirty="0" smtClean="0"/>
              <a:t> </a:t>
            </a:r>
            <a:r>
              <a:rPr lang="en-US" dirty="0" err="1" smtClean="0"/>
              <a:t>Celebi</a:t>
            </a:r>
            <a:r>
              <a:rPr lang="en-US" dirty="0" smtClean="0"/>
              <a:t> (travelled Ottoman Empire for 40 years)  </a:t>
            </a:r>
          </a:p>
          <a:p>
            <a:r>
              <a:rPr lang="en-US" dirty="0" smtClean="0"/>
              <a:t>Marko Polo (travelled Europe, Central Asia and China as a merchant)</a:t>
            </a:r>
          </a:p>
          <a:p>
            <a:r>
              <a:rPr lang="en-US" dirty="0" smtClean="0"/>
              <a:t>Genghis Han (his Mongol empire conquered most of Eurasia)</a:t>
            </a:r>
          </a:p>
          <a:p>
            <a:r>
              <a:rPr lang="en-US" dirty="0" smtClean="0"/>
              <a:t>Hillary Clinton (travelled 112 countries and over a million airline miles in four years)</a:t>
            </a:r>
          </a:p>
          <a:p>
            <a:r>
              <a:rPr lang="en-US" dirty="0" smtClean="0"/>
              <a:t>Bill and Melinda Gates (helped heal millions in many countries)</a:t>
            </a:r>
          </a:p>
          <a:p>
            <a:r>
              <a:rPr lang="en-US" dirty="0" smtClean="0"/>
              <a:t>Multinational companies</a:t>
            </a:r>
          </a:p>
          <a:p>
            <a:r>
              <a:rPr lang="en-US" dirty="0" smtClean="0"/>
              <a:t>Google </a:t>
            </a:r>
          </a:p>
          <a:p>
            <a:r>
              <a:rPr lang="en-US" dirty="0" smtClean="0"/>
              <a:t>New Yorkers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Levels of Global Citizenship in a University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Program/department</a:t>
            </a:r>
          </a:p>
          <a:p>
            <a:r>
              <a:rPr lang="en-US" dirty="0" smtClean="0"/>
              <a:t>School/college </a:t>
            </a:r>
          </a:p>
          <a:p>
            <a:r>
              <a:rPr lang="en-US" dirty="0" smtClean="0"/>
              <a:t>University</a:t>
            </a:r>
          </a:p>
          <a:p>
            <a:r>
              <a:rPr lang="en-US" dirty="0" smtClean="0"/>
              <a:t>Linkages to </a:t>
            </a:r>
          </a:p>
          <a:p>
            <a:pPr lvl="1"/>
            <a:r>
              <a:rPr lang="en-US" dirty="0" smtClean="0"/>
              <a:t>Alumni and families</a:t>
            </a:r>
          </a:p>
          <a:p>
            <a:pPr lvl="1"/>
            <a:r>
              <a:rPr lang="en-US" dirty="0" smtClean="0"/>
              <a:t>Business and industry</a:t>
            </a:r>
          </a:p>
          <a:p>
            <a:pPr lvl="1"/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035EC5-FB76-2C42-AACE-18FCBD98CA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49712</TotalTime>
  <Words>1059</Words>
  <Application>Microsoft Office PowerPoint</Application>
  <PresentationFormat>On-screen Show (4:3)</PresentationFormat>
  <Paragraphs>161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Georgia</vt:lpstr>
      <vt:lpstr>Trebuchet MS</vt:lpstr>
      <vt:lpstr>Wingdings 2</vt:lpstr>
      <vt:lpstr>Urban</vt:lpstr>
      <vt:lpstr>A Wandering Migrant or a Global Citizen?  Continuing Journey of an Engineering and Technology Educator</vt:lpstr>
      <vt:lpstr>Summary and Outline</vt:lpstr>
      <vt:lpstr>Wandering Migrant</vt:lpstr>
      <vt:lpstr>Does a Wandering Migrant</vt:lpstr>
      <vt:lpstr>Are These Wandering Migrants?</vt:lpstr>
      <vt:lpstr>A Global Citizen</vt:lpstr>
      <vt:lpstr>Does a Global Citizen</vt:lpstr>
      <vt:lpstr>Are These Global Citizens?</vt:lpstr>
      <vt:lpstr>Levels of Global Citizenship in a University Setting</vt:lpstr>
      <vt:lpstr>Personal Level: Pre-college Years</vt:lpstr>
      <vt:lpstr>Undergraduate University Experience</vt:lpstr>
      <vt:lpstr>Group Level: Graduate Student Days </vt:lpstr>
      <vt:lpstr>Department Level: Faculty Life at METU </vt:lpstr>
      <vt:lpstr>Department Level: Faculty Life at IUPUI</vt:lpstr>
      <vt:lpstr>School Level: School of E&amp;T, IUPUI</vt:lpstr>
      <vt:lpstr>Campus Level Initiatives</vt:lpstr>
      <vt:lpstr>Success Stories</vt:lpstr>
      <vt:lpstr> Is IUPUI a Global University?</vt:lpstr>
      <vt:lpstr>PowerPoint Presentation</vt:lpstr>
    </vt:vector>
  </TitlesOfParts>
  <Company>Purdue School of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IUPUI Senior Academy 2013 Last Lecture Presentation  A Wandering Migrant or a Global Citizen? Continuing Journey of an Engineering and Technology Educator</dc:title>
  <dc:creator>Oner Yurtseven</dc:creator>
  <cp:lastModifiedBy>Collins, Deborah E</cp:lastModifiedBy>
  <cp:revision>47</cp:revision>
  <dcterms:created xsi:type="dcterms:W3CDTF">2015-04-18T00:19:21Z</dcterms:created>
  <dcterms:modified xsi:type="dcterms:W3CDTF">2015-05-12T11:23:52Z</dcterms:modified>
</cp:coreProperties>
</file>